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9" r:id="rId4"/>
    <p:sldId id="261" r:id="rId5"/>
    <p:sldId id="262" r:id="rId6"/>
    <p:sldId id="264" r:id="rId7"/>
    <p:sldId id="267" r:id="rId8"/>
    <p:sldId id="265" r:id="rId9"/>
  </p:sldIdLst>
  <p:sldSz cx="14630400" cy="8229600"/>
  <p:notesSz cx="8229600" cy="14630400"/>
  <p:embeddedFontLst>
    <p:embeddedFont>
      <p:font typeface="Inter" panose="020B0604020202020204" charset="0"/>
      <p:regular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7" d="100"/>
          <a:sy n="67" d="100"/>
        </p:scale>
        <p:origin x="96" y="1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svg>
</file>

<file path=ppt/media/image11.png>
</file>

<file path=ppt/media/image12.svg>
</file>

<file path=ppt/media/image13.png>
</file>

<file path=ppt/media/image14.svg>
</file>

<file path=ppt/media/image15.jpeg>
</file>

<file path=ppt/media/image16.jpeg>
</file>

<file path=ppt/media/image17.png>
</file>

<file path=ppt/media/image18.jpeg>
</file>

<file path=ppt/media/image19.jpeg>
</file>

<file path=ppt/media/image2.jpe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82617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173077-BD03-860A-E51D-F668EEDC4A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A28C4B-85A5-0147-353C-47ADD2B0CCD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A8632CC-523E-7D33-37E8-72E4594FF3B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26BC232-71FA-EB9E-6111-D79B1D60ACDD}"/>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38610573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8.svg"/><Relationship Id="rId13" Type="http://schemas.openxmlformats.org/officeDocument/2006/relationships/image" Target="../media/image13.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sv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6.sv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svg"/><Relationship Id="rId4" Type="http://schemas.openxmlformats.org/officeDocument/2006/relationships/image" Target="../media/image4.svg"/><Relationship Id="rId9" Type="http://schemas.openxmlformats.org/officeDocument/2006/relationships/image" Target="../media/image9.png"/><Relationship Id="rId14" Type="http://schemas.openxmlformats.org/officeDocument/2006/relationships/image" Target="../media/image14.svg"/></Relationships>
</file>

<file path=ppt/slides/_rels/slide4.xml.rels><?xml version="1.0" encoding="UTF-8" standalone="yes"?>
<Relationships xmlns="http://schemas.openxmlformats.org/package/2006/relationships"><Relationship Id="rId3" Type="http://schemas.openxmlformats.org/officeDocument/2006/relationships/hyperlink" Target="https://latech.mydininghub.com/en/meal-plans/meal-plan-options"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5.jpeg"/><Relationship Id="rId4" Type="http://schemas.openxmlformats.org/officeDocument/2006/relationships/hyperlink" Target="https://forms.gle/4pKZCUBvmtuyZagn9"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hyperlink" Target="https://www.latech.edu/student-life/student-support-and-resources/intramural-sports-recreation/index.php" TargetMode="External"/><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18.jpeg"/></Relationships>
</file>

<file path=ppt/slides/_rels/slide8.xml.rels><?xml version="1.0" encoding="UTF-8" standalone="yes"?>
<Relationships xmlns="http://schemas.openxmlformats.org/package/2006/relationships"><Relationship Id="rId3" Type="http://schemas.openxmlformats.org/officeDocument/2006/relationships/hyperlink" Target="https://www.latech.edu/student-life/housing-and-dining/housing/index.php" TargetMode="External"/><Relationship Id="rId2" Type="http://schemas.openxmlformats.org/officeDocument/2006/relationships/notesSlide" Target="../notesSlides/notesSlide8.xml"/><Relationship Id="rId1" Type="http://schemas.openxmlformats.org/officeDocument/2006/relationships/slideLayout" Target="../slideLayouts/slideLayout11.xml"/><Relationship Id="rId4" Type="http://schemas.openxmlformats.org/officeDocument/2006/relationships/image" Target="../media/image19.jpe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8261390" y="2695098"/>
            <a:ext cx="7556421" cy="2126337"/>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On-Campus Housing: Information Session</a:t>
            </a:r>
            <a:endParaRPr lang="en-US" sz="4450" dirty="0"/>
          </a:p>
        </p:txBody>
      </p:sp>
      <p:pic>
        <p:nvPicPr>
          <p:cNvPr id="2050" name="Picture 2" descr="A student and the LA Tech mascot sit together and smile">
            <a:extLst>
              <a:ext uri="{FF2B5EF4-FFF2-40B4-BE49-F238E27FC236}">
                <a16:creationId xmlns:a16="http://schemas.microsoft.com/office/drawing/2014/main" id="{1DFDFB61-770E-99E7-133E-AD5C451D91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2900" y="1198364"/>
            <a:ext cx="7452360" cy="546616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3" name="Text 0"/>
          <p:cNvSpPr/>
          <p:nvPr/>
        </p:nvSpPr>
        <p:spPr>
          <a:xfrm>
            <a:off x="4285595" y="683657"/>
            <a:ext cx="6059210" cy="641747"/>
          </a:xfrm>
          <a:prstGeom prst="rect">
            <a:avLst/>
          </a:prstGeom>
          <a:noFill/>
          <a:ln/>
        </p:spPr>
        <p:txBody>
          <a:bodyPr wrap="none" lIns="0" tIns="0" rIns="0" bIns="0" rtlCol="0" anchor="t"/>
          <a:lstStyle/>
          <a:p>
            <a:pPr marL="0" indent="0" algn="l">
              <a:lnSpc>
                <a:spcPts val="5050"/>
              </a:lnSpc>
              <a:buNone/>
            </a:pPr>
            <a:r>
              <a:rPr lang="en-US" sz="4000" b="1" dirty="0">
                <a:solidFill>
                  <a:srgbClr val="000000"/>
                </a:solidFill>
                <a:latin typeface="Inter Bold" pitchFamily="34" charset="0"/>
                <a:ea typeface="Inter Bold" pitchFamily="34" charset="-122"/>
                <a:cs typeface="Inter Bold" pitchFamily="34" charset="-120"/>
              </a:rPr>
              <a:t>Purpose of This Session</a:t>
            </a:r>
            <a:endParaRPr lang="en-US" sz="4000" dirty="0"/>
          </a:p>
        </p:txBody>
      </p:sp>
      <p:sp>
        <p:nvSpPr>
          <p:cNvPr id="4" name="Shape 1"/>
          <p:cNvSpPr/>
          <p:nvPr/>
        </p:nvSpPr>
        <p:spPr>
          <a:xfrm>
            <a:off x="718661" y="2151459"/>
            <a:ext cx="3750707" cy="3187661"/>
          </a:xfrm>
          <a:prstGeom prst="roundRect">
            <a:avLst>
              <a:gd name="adj" fmla="val 3879"/>
            </a:avLst>
          </a:prstGeom>
          <a:solidFill>
            <a:srgbClr val="FFFFFF"/>
          </a:solidFill>
          <a:ln/>
        </p:spPr>
      </p:sp>
      <p:sp>
        <p:nvSpPr>
          <p:cNvPr id="5" name="Shape 2"/>
          <p:cNvSpPr/>
          <p:nvPr/>
        </p:nvSpPr>
        <p:spPr>
          <a:xfrm>
            <a:off x="4393580" y="1835289"/>
            <a:ext cx="5708154" cy="91440"/>
          </a:xfrm>
          <a:prstGeom prst="roundRect">
            <a:avLst>
              <a:gd name="adj" fmla="val 94318"/>
            </a:avLst>
          </a:prstGeom>
          <a:solidFill>
            <a:srgbClr val="4950BC"/>
          </a:solidFill>
          <a:ln/>
        </p:spPr>
      </p:sp>
      <p:sp>
        <p:nvSpPr>
          <p:cNvPr id="6" name="Shape 3"/>
          <p:cNvSpPr/>
          <p:nvPr/>
        </p:nvSpPr>
        <p:spPr>
          <a:xfrm>
            <a:off x="7007245" y="1555516"/>
            <a:ext cx="615910" cy="615910"/>
          </a:xfrm>
          <a:prstGeom prst="roundRect">
            <a:avLst>
              <a:gd name="adj" fmla="val 148463"/>
            </a:avLst>
          </a:prstGeom>
          <a:solidFill>
            <a:srgbClr val="4950BC"/>
          </a:solidFill>
          <a:ln/>
        </p:spPr>
      </p:sp>
      <p:sp>
        <p:nvSpPr>
          <p:cNvPr id="8" name="Text 5"/>
          <p:cNvSpPr/>
          <p:nvPr/>
        </p:nvSpPr>
        <p:spPr>
          <a:xfrm>
            <a:off x="5752564" y="2352100"/>
            <a:ext cx="3125272" cy="320873"/>
          </a:xfrm>
          <a:prstGeom prst="rect">
            <a:avLst/>
          </a:prstGeom>
          <a:noFill/>
          <a:ln/>
        </p:spPr>
        <p:txBody>
          <a:bodyPr wrap="none" lIns="0" tIns="0" rIns="0" bIns="0" rtlCol="0" anchor="t"/>
          <a:lstStyle/>
          <a:p>
            <a:pPr marL="0" indent="0" algn="l">
              <a:lnSpc>
                <a:spcPts val="2500"/>
              </a:lnSpc>
              <a:buNone/>
            </a:pPr>
            <a:r>
              <a:rPr lang="en-US" sz="2000" b="1" dirty="0">
                <a:solidFill>
                  <a:srgbClr val="272525"/>
                </a:solidFill>
                <a:latin typeface="Inter Bold" pitchFamily="34" charset="0"/>
                <a:ea typeface="Inter Bold" pitchFamily="34" charset="-122"/>
                <a:cs typeface="Inter Bold" pitchFamily="34" charset="-120"/>
              </a:rPr>
              <a:t>Addressing Your Queries</a:t>
            </a:r>
            <a:endParaRPr lang="en-US" sz="2000" dirty="0"/>
          </a:p>
        </p:txBody>
      </p:sp>
      <p:sp>
        <p:nvSpPr>
          <p:cNvPr id="9" name="Text 6"/>
          <p:cNvSpPr/>
          <p:nvPr/>
        </p:nvSpPr>
        <p:spPr>
          <a:xfrm>
            <a:off x="4448830" y="2823568"/>
            <a:ext cx="5486400" cy="2669500"/>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Inter" pitchFamily="34" charset="0"/>
                <a:ea typeface="Inter" pitchFamily="34" charset="-122"/>
                <a:cs typeface="Inter" pitchFamily="34" charset="-120"/>
              </a:rPr>
              <a:t>We have been receiving numerous questions regarding on-campus housing, and this session is designed to address them comprehensively. And, we will further discuss any questions that you have during this meeting.</a:t>
            </a:r>
            <a:endParaRPr lang="en-US" sz="1600" dirty="0"/>
          </a:p>
        </p:txBody>
      </p:sp>
      <p:sp>
        <p:nvSpPr>
          <p:cNvPr id="13" name="Text 10"/>
          <p:cNvSpPr/>
          <p:nvPr/>
        </p:nvSpPr>
        <p:spPr>
          <a:xfrm>
            <a:off x="6426815" y="1997512"/>
            <a:ext cx="246340" cy="307896"/>
          </a:xfrm>
          <a:prstGeom prst="rect">
            <a:avLst/>
          </a:prstGeom>
          <a:noFill/>
          <a:ln/>
        </p:spPr>
        <p:txBody>
          <a:bodyPr wrap="none" lIns="0" tIns="0" rIns="0" bIns="0" rtlCol="0" anchor="t"/>
          <a:lstStyle/>
          <a:p>
            <a:pPr marL="0" indent="0" algn="l">
              <a:lnSpc>
                <a:spcPts val="3100"/>
              </a:lnSpc>
              <a:buNone/>
            </a:pPr>
            <a:r>
              <a:rPr lang="en-US" sz="1900" b="1" dirty="0">
                <a:solidFill>
                  <a:srgbClr val="FFFFFF"/>
                </a:solidFill>
                <a:latin typeface="Inter Bold" pitchFamily="34" charset="0"/>
                <a:ea typeface="Inter Bold" pitchFamily="34" charset="-122"/>
                <a:cs typeface="Inter Bold" pitchFamily="34" charset="-120"/>
              </a:rPr>
              <a:t>2</a:t>
            </a:r>
            <a:endParaRPr lang="en-US" sz="1900" dirty="0"/>
          </a:p>
        </p:txBody>
      </p:sp>
      <p:sp>
        <p:nvSpPr>
          <p:cNvPr id="19" name="Text 16"/>
          <p:cNvSpPr/>
          <p:nvPr/>
        </p:nvSpPr>
        <p:spPr>
          <a:xfrm>
            <a:off x="4448830" y="5339120"/>
            <a:ext cx="246340" cy="307896"/>
          </a:xfrm>
          <a:prstGeom prst="rect">
            <a:avLst/>
          </a:prstGeom>
          <a:noFill/>
          <a:ln/>
        </p:spPr>
        <p:txBody>
          <a:bodyPr wrap="none" lIns="0" tIns="0" rIns="0" bIns="0" rtlCol="0" anchor="t"/>
          <a:lstStyle/>
          <a:p>
            <a:pPr marL="0" indent="0" algn="l">
              <a:lnSpc>
                <a:spcPts val="3100"/>
              </a:lnSpc>
              <a:buNone/>
            </a:pPr>
            <a:endParaRPr lang="en-US" sz="1900" dirty="0"/>
          </a:p>
        </p:txBody>
      </p:sp>
      <p:sp>
        <p:nvSpPr>
          <p:cNvPr id="20" name="Text 17"/>
          <p:cNvSpPr/>
          <p:nvPr/>
        </p:nvSpPr>
        <p:spPr>
          <a:xfrm>
            <a:off x="946785" y="6006346"/>
            <a:ext cx="2566749" cy="320873"/>
          </a:xfrm>
          <a:prstGeom prst="rect">
            <a:avLst/>
          </a:prstGeom>
          <a:noFill/>
          <a:ln/>
        </p:spPr>
        <p:txBody>
          <a:bodyPr wrap="none" lIns="0" tIns="0" rIns="0" bIns="0" rtlCol="0" anchor="t"/>
          <a:lstStyle/>
          <a:p>
            <a:pPr marL="0" indent="0" algn="l">
              <a:lnSpc>
                <a:spcPts val="2500"/>
              </a:lnSpc>
              <a:buNone/>
            </a:pPr>
            <a:endParaRPr lang="en-US" sz="2000" dirty="0"/>
          </a:p>
        </p:txBody>
      </p:sp>
      <p:sp>
        <p:nvSpPr>
          <p:cNvPr id="21" name="Text 18"/>
          <p:cNvSpPr/>
          <p:nvPr/>
        </p:nvSpPr>
        <p:spPr>
          <a:xfrm>
            <a:off x="946785" y="6450330"/>
            <a:ext cx="7250430" cy="657225"/>
          </a:xfrm>
          <a:prstGeom prst="rect">
            <a:avLst/>
          </a:prstGeom>
          <a:noFill/>
          <a:ln/>
        </p:spPr>
        <p:txBody>
          <a:bodyPr wrap="square" lIns="0" tIns="0" rIns="0" bIns="0" rtlCol="0" anchor="t"/>
          <a:lstStyle/>
          <a:p>
            <a:pPr marL="0" indent="0" algn="l">
              <a:lnSpc>
                <a:spcPts val="2550"/>
              </a:lnSpc>
              <a:buNone/>
            </a:pP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75216" y="609005"/>
            <a:ext cx="7171730" cy="692110"/>
          </a:xfrm>
          <a:prstGeom prst="rect">
            <a:avLst/>
          </a:prstGeom>
          <a:noFill/>
          <a:ln/>
        </p:spPr>
        <p:txBody>
          <a:bodyPr wrap="none" lIns="0" tIns="0" rIns="0" bIns="0" rtlCol="0" anchor="t"/>
          <a:lstStyle/>
          <a:p>
            <a:pPr marL="0" indent="0" algn="l">
              <a:lnSpc>
                <a:spcPts val="5450"/>
              </a:lnSpc>
              <a:buNone/>
            </a:pPr>
            <a:r>
              <a:rPr lang="en-US" sz="4350" b="1" dirty="0">
                <a:solidFill>
                  <a:srgbClr val="000000"/>
                </a:solidFill>
                <a:latin typeface="Inter Bold" pitchFamily="34" charset="0"/>
                <a:ea typeface="Inter Bold" pitchFamily="34" charset="-122"/>
                <a:cs typeface="Inter Bold" pitchFamily="34" charset="-120"/>
              </a:rPr>
              <a:t>Main Topics to Be Covered</a:t>
            </a:r>
            <a:endParaRPr lang="en-US" sz="4350" dirty="0"/>
          </a:p>
        </p:txBody>
      </p:sp>
      <p:pic>
        <p:nvPicPr>
          <p:cNvPr id="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5216" y="1744028"/>
            <a:ext cx="553641" cy="553641"/>
          </a:xfrm>
          <a:prstGeom prst="rect">
            <a:avLst/>
          </a:prstGeom>
        </p:spPr>
      </p:pic>
      <p:sp>
        <p:nvSpPr>
          <p:cNvPr id="4" name="Text 1"/>
          <p:cNvSpPr/>
          <p:nvPr/>
        </p:nvSpPr>
        <p:spPr>
          <a:xfrm>
            <a:off x="775216" y="2574488"/>
            <a:ext cx="2768679" cy="345996"/>
          </a:xfrm>
          <a:prstGeom prst="rect">
            <a:avLst/>
          </a:prstGeom>
          <a:noFill/>
          <a:ln/>
        </p:spPr>
        <p:txBody>
          <a:bodyPr wrap="none" lIns="0" tIns="0" rIns="0" bIns="0" rtlCol="0" anchor="t"/>
          <a:lstStyle/>
          <a:p>
            <a:pPr marL="0" indent="0" algn="l">
              <a:lnSpc>
                <a:spcPts val="2700"/>
              </a:lnSpc>
              <a:buNone/>
            </a:pPr>
            <a:r>
              <a:rPr lang="en-US" sz="2150" b="1" dirty="0">
                <a:solidFill>
                  <a:srgbClr val="272525"/>
                </a:solidFill>
                <a:latin typeface="Inter Bold" pitchFamily="34" charset="0"/>
                <a:ea typeface="Inter Bold" pitchFamily="34" charset="-122"/>
                <a:cs typeface="Inter Bold" pitchFamily="34" charset="-120"/>
              </a:rPr>
              <a:t>Meal Plans</a:t>
            </a:r>
            <a:endParaRPr lang="en-US" sz="2150" dirty="0"/>
          </a:p>
        </p:txBody>
      </p:sp>
      <p:sp>
        <p:nvSpPr>
          <p:cNvPr id="5" name="Text 2"/>
          <p:cNvSpPr/>
          <p:nvPr/>
        </p:nvSpPr>
        <p:spPr>
          <a:xfrm>
            <a:off x="775216" y="3053358"/>
            <a:ext cx="6401514" cy="354330"/>
          </a:xfrm>
          <a:prstGeom prst="rect">
            <a:avLst/>
          </a:prstGeom>
          <a:noFill/>
          <a:ln/>
        </p:spPr>
        <p:txBody>
          <a:bodyPr wrap="non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Understanding your dining options.</a:t>
            </a:r>
            <a:endParaRPr lang="en-US" sz="1700" dirty="0"/>
          </a:p>
        </p:txBody>
      </p:sp>
      <p:pic>
        <p:nvPicPr>
          <p:cNvPr id="6"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453551" y="1744028"/>
            <a:ext cx="553641" cy="553641"/>
          </a:xfrm>
          <a:prstGeom prst="rect">
            <a:avLst/>
          </a:prstGeom>
        </p:spPr>
      </p:pic>
      <p:sp>
        <p:nvSpPr>
          <p:cNvPr id="7" name="Text 3"/>
          <p:cNvSpPr/>
          <p:nvPr/>
        </p:nvSpPr>
        <p:spPr>
          <a:xfrm>
            <a:off x="7453551" y="2574488"/>
            <a:ext cx="2768679" cy="345996"/>
          </a:xfrm>
          <a:prstGeom prst="rect">
            <a:avLst/>
          </a:prstGeom>
          <a:noFill/>
          <a:ln/>
        </p:spPr>
        <p:txBody>
          <a:bodyPr wrap="none" lIns="0" tIns="0" rIns="0" bIns="0" rtlCol="0" anchor="t"/>
          <a:lstStyle/>
          <a:p>
            <a:pPr marL="0" indent="0" algn="l">
              <a:lnSpc>
                <a:spcPts val="2700"/>
              </a:lnSpc>
              <a:buNone/>
            </a:pPr>
            <a:r>
              <a:rPr lang="en-US" sz="2150" b="1" dirty="0">
                <a:solidFill>
                  <a:srgbClr val="272525"/>
                </a:solidFill>
                <a:latin typeface="Inter Bold" pitchFamily="34" charset="0"/>
                <a:ea typeface="Inter Bold" pitchFamily="34" charset="-122"/>
                <a:cs typeface="Inter Bold" pitchFamily="34" charset="-120"/>
              </a:rPr>
              <a:t>Dorm Check-In</a:t>
            </a:r>
            <a:endParaRPr lang="en-US" sz="2150" dirty="0"/>
          </a:p>
        </p:txBody>
      </p:sp>
      <p:sp>
        <p:nvSpPr>
          <p:cNvPr id="8" name="Text 4"/>
          <p:cNvSpPr/>
          <p:nvPr/>
        </p:nvSpPr>
        <p:spPr>
          <a:xfrm>
            <a:off x="7453551" y="3053358"/>
            <a:ext cx="6401633" cy="354330"/>
          </a:xfrm>
          <a:prstGeom prst="rect">
            <a:avLst/>
          </a:prstGeom>
          <a:noFill/>
          <a:ln/>
        </p:spPr>
        <p:txBody>
          <a:bodyPr wrap="non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Your smooth arrival process.</a:t>
            </a:r>
            <a:endParaRPr lang="en-US" sz="1700" dirty="0"/>
          </a:p>
        </p:txBody>
      </p:sp>
      <p:pic>
        <p:nvPicPr>
          <p:cNvPr id="9"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75216" y="3850600"/>
            <a:ext cx="553641" cy="553641"/>
          </a:xfrm>
          <a:prstGeom prst="rect">
            <a:avLst/>
          </a:prstGeom>
        </p:spPr>
      </p:pic>
      <p:sp>
        <p:nvSpPr>
          <p:cNvPr id="10" name="Text 5"/>
          <p:cNvSpPr/>
          <p:nvPr/>
        </p:nvSpPr>
        <p:spPr>
          <a:xfrm>
            <a:off x="775216" y="4681061"/>
            <a:ext cx="2768679" cy="345996"/>
          </a:xfrm>
          <a:prstGeom prst="rect">
            <a:avLst/>
          </a:prstGeom>
          <a:noFill/>
          <a:ln/>
        </p:spPr>
        <p:txBody>
          <a:bodyPr wrap="none" lIns="0" tIns="0" rIns="0" bIns="0" rtlCol="0" anchor="t"/>
          <a:lstStyle/>
          <a:p>
            <a:pPr marL="0" indent="0" algn="l">
              <a:lnSpc>
                <a:spcPts val="2700"/>
              </a:lnSpc>
              <a:buNone/>
            </a:pPr>
            <a:r>
              <a:rPr lang="en-US" sz="2150" b="1" dirty="0">
                <a:solidFill>
                  <a:srgbClr val="272525"/>
                </a:solidFill>
                <a:latin typeface="Inter Bold" pitchFamily="34" charset="0"/>
                <a:ea typeface="Inter Bold" pitchFamily="34" charset="-122"/>
                <a:cs typeface="Inter Bold" pitchFamily="34" charset="-120"/>
              </a:rPr>
              <a:t>On-Campus Life</a:t>
            </a:r>
            <a:endParaRPr lang="en-US" sz="2150" dirty="0"/>
          </a:p>
        </p:txBody>
      </p:sp>
      <p:sp>
        <p:nvSpPr>
          <p:cNvPr id="11" name="Text 6"/>
          <p:cNvSpPr/>
          <p:nvPr/>
        </p:nvSpPr>
        <p:spPr>
          <a:xfrm>
            <a:off x="775216" y="5159931"/>
            <a:ext cx="6401514" cy="354330"/>
          </a:xfrm>
          <a:prstGeom prst="rect">
            <a:avLst/>
          </a:prstGeom>
          <a:noFill/>
          <a:ln/>
        </p:spPr>
        <p:txBody>
          <a:bodyPr wrap="non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Exploring student activities.</a:t>
            </a:r>
            <a:endParaRPr lang="en-US" sz="1700" dirty="0"/>
          </a:p>
        </p:txBody>
      </p:sp>
      <p:pic>
        <p:nvPicPr>
          <p:cNvPr id="12" name="Image 3" descr="preencoded.png"/>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453551" y="3850600"/>
            <a:ext cx="553641" cy="553641"/>
          </a:xfrm>
          <a:prstGeom prst="rect">
            <a:avLst/>
          </a:prstGeom>
        </p:spPr>
      </p:pic>
      <p:sp>
        <p:nvSpPr>
          <p:cNvPr id="13" name="Text 7"/>
          <p:cNvSpPr/>
          <p:nvPr/>
        </p:nvSpPr>
        <p:spPr>
          <a:xfrm>
            <a:off x="7453550" y="4672726"/>
            <a:ext cx="3809181" cy="354331"/>
          </a:xfrm>
          <a:prstGeom prst="rect">
            <a:avLst/>
          </a:prstGeom>
          <a:noFill/>
          <a:ln/>
        </p:spPr>
        <p:txBody>
          <a:bodyPr wrap="none" lIns="0" tIns="0" rIns="0" bIns="0" rtlCol="0" anchor="t"/>
          <a:lstStyle/>
          <a:p>
            <a:pPr marL="0" indent="0" algn="l">
              <a:lnSpc>
                <a:spcPts val="2700"/>
              </a:lnSpc>
              <a:buNone/>
            </a:pPr>
            <a:r>
              <a:rPr lang="en-US" sz="2150" b="1" dirty="0">
                <a:solidFill>
                  <a:srgbClr val="272525"/>
                </a:solidFill>
                <a:latin typeface="Inter Bold" pitchFamily="34" charset="0"/>
                <a:ea typeface="Inter Bold" pitchFamily="34" charset="-122"/>
                <a:cs typeface="Inter Bold" pitchFamily="34" charset="-120"/>
              </a:rPr>
              <a:t>Know Your Mailing Address</a:t>
            </a:r>
            <a:endParaRPr lang="en-US" sz="2150" dirty="0"/>
          </a:p>
        </p:txBody>
      </p:sp>
      <p:sp>
        <p:nvSpPr>
          <p:cNvPr id="14" name="Text 8"/>
          <p:cNvSpPr/>
          <p:nvPr/>
        </p:nvSpPr>
        <p:spPr>
          <a:xfrm>
            <a:off x="7453551" y="5159931"/>
            <a:ext cx="6401633" cy="354330"/>
          </a:xfrm>
          <a:prstGeom prst="rect">
            <a:avLst/>
          </a:prstGeom>
          <a:noFill/>
          <a:ln/>
        </p:spPr>
        <p:txBody>
          <a:bodyPr wrap="non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Receiving your important mail while living on-campus.</a:t>
            </a:r>
          </a:p>
        </p:txBody>
      </p:sp>
      <p:pic>
        <p:nvPicPr>
          <p:cNvPr id="15" name="Image 4" descr="preencoded.png"/>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75216" y="5957173"/>
            <a:ext cx="553641" cy="553641"/>
          </a:xfrm>
          <a:prstGeom prst="rect">
            <a:avLst/>
          </a:prstGeom>
        </p:spPr>
      </p:pic>
      <p:sp>
        <p:nvSpPr>
          <p:cNvPr id="16" name="Text 9"/>
          <p:cNvSpPr/>
          <p:nvPr/>
        </p:nvSpPr>
        <p:spPr>
          <a:xfrm>
            <a:off x="775216" y="6787634"/>
            <a:ext cx="2768679" cy="345996"/>
          </a:xfrm>
          <a:prstGeom prst="rect">
            <a:avLst/>
          </a:prstGeom>
          <a:noFill/>
          <a:ln/>
        </p:spPr>
        <p:txBody>
          <a:bodyPr wrap="none" lIns="0" tIns="0" rIns="0" bIns="0" rtlCol="0" anchor="t"/>
          <a:lstStyle/>
          <a:p>
            <a:pPr marL="0" indent="0" algn="l">
              <a:lnSpc>
                <a:spcPts val="2700"/>
              </a:lnSpc>
              <a:buNone/>
            </a:pPr>
            <a:r>
              <a:rPr lang="en-US" sz="2150" b="1" dirty="0">
                <a:solidFill>
                  <a:srgbClr val="272525"/>
                </a:solidFill>
                <a:latin typeface="Inter Bold" pitchFamily="34" charset="0"/>
                <a:ea typeface="Inter Bold" pitchFamily="34" charset="-122"/>
                <a:cs typeface="Inter Bold" pitchFamily="34" charset="-120"/>
              </a:rPr>
              <a:t>Dorm Key Collection</a:t>
            </a:r>
            <a:endParaRPr lang="en-US" sz="2150" dirty="0"/>
          </a:p>
        </p:txBody>
      </p:sp>
      <p:sp>
        <p:nvSpPr>
          <p:cNvPr id="17" name="Text 10"/>
          <p:cNvSpPr/>
          <p:nvPr/>
        </p:nvSpPr>
        <p:spPr>
          <a:xfrm>
            <a:off x="775216" y="7266503"/>
            <a:ext cx="6401514" cy="354330"/>
          </a:xfrm>
          <a:prstGeom prst="rect">
            <a:avLst/>
          </a:prstGeom>
          <a:noFill/>
          <a:ln/>
        </p:spPr>
        <p:txBody>
          <a:bodyPr wrap="non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How to get your room keys.</a:t>
            </a:r>
            <a:endParaRPr lang="en-US" sz="1700" dirty="0"/>
          </a:p>
        </p:txBody>
      </p:sp>
      <p:pic>
        <p:nvPicPr>
          <p:cNvPr id="18" name="Image 5" descr="preencoded.png"/>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7453551" y="5957173"/>
            <a:ext cx="553641" cy="553641"/>
          </a:xfrm>
          <a:prstGeom prst="rect">
            <a:avLst/>
          </a:prstGeom>
        </p:spPr>
      </p:pic>
      <p:sp>
        <p:nvSpPr>
          <p:cNvPr id="19" name="Text 11"/>
          <p:cNvSpPr/>
          <p:nvPr/>
        </p:nvSpPr>
        <p:spPr>
          <a:xfrm>
            <a:off x="7453551" y="6787634"/>
            <a:ext cx="2792373" cy="345996"/>
          </a:xfrm>
          <a:prstGeom prst="rect">
            <a:avLst/>
          </a:prstGeom>
          <a:noFill/>
          <a:ln/>
        </p:spPr>
        <p:txBody>
          <a:bodyPr wrap="none" lIns="0" tIns="0" rIns="0" bIns="0" rtlCol="0" anchor="t"/>
          <a:lstStyle/>
          <a:p>
            <a:pPr marL="0" indent="0" algn="l">
              <a:lnSpc>
                <a:spcPts val="2700"/>
              </a:lnSpc>
              <a:buNone/>
            </a:pPr>
            <a:r>
              <a:rPr lang="en-US" sz="2150" b="1" dirty="0">
                <a:solidFill>
                  <a:srgbClr val="272525"/>
                </a:solidFill>
                <a:latin typeface="Inter Bold" pitchFamily="34" charset="0"/>
                <a:ea typeface="Inter Bold" pitchFamily="34" charset="-122"/>
                <a:cs typeface="Inter Bold" pitchFamily="34" charset="-120"/>
              </a:rPr>
              <a:t>Early Arrival Options</a:t>
            </a:r>
            <a:endParaRPr lang="en-US" sz="2150" dirty="0"/>
          </a:p>
        </p:txBody>
      </p:sp>
      <p:sp>
        <p:nvSpPr>
          <p:cNvPr id="20" name="Text 12"/>
          <p:cNvSpPr/>
          <p:nvPr/>
        </p:nvSpPr>
        <p:spPr>
          <a:xfrm>
            <a:off x="7453551" y="7266503"/>
            <a:ext cx="6401633" cy="354330"/>
          </a:xfrm>
          <a:prstGeom prst="rect">
            <a:avLst/>
          </a:prstGeom>
          <a:noFill/>
          <a:ln/>
        </p:spPr>
        <p:txBody>
          <a:bodyPr wrap="non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Solutions for early arrivals.</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3" name="Text 0"/>
          <p:cNvSpPr/>
          <p:nvPr/>
        </p:nvSpPr>
        <p:spPr>
          <a:xfrm>
            <a:off x="763310" y="312632"/>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Meal Plan Overview</a:t>
            </a:r>
            <a:endParaRPr lang="en-US" sz="4450" dirty="0"/>
          </a:p>
        </p:txBody>
      </p:sp>
      <p:sp>
        <p:nvSpPr>
          <p:cNvPr id="4" name="Shape 1"/>
          <p:cNvSpPr/>
          <p:nvPr/>
        </p:nvSpPr>
        <p:spPr>
          <a:xfrm>
            <a:off x="763310" y="1014757"/>
            <a:ext cx="7556421" cy="2397765"/>
          </a:xfrm>
          <a:prstGeom prst="roundRect">
            <a:avLst>
              <a:gd name="adj" fmla="val 6988"/>
            </a:avLst>
          </a:prstGeom>
          <a:solidFill>
            <a:srgbClr val="FFFFFF"/>
          </a:solidFill>
          <a:ln w="30480">
            <a:solidFill>
              <a:srgbClr val="C0C1D7"/>
            </a:solidFill>
            <a:prstDash val="solid"/>
          </a:ln>
        </p:spPr>
      </p:sp>
      <p:sp>
        <p:nvSpPr>
          <p:cNvPr id="5" name="Shape 2"/>
          <p:cNvSpPr/>
          <p:nvPr/>
        </p:nvSpPr>
        <p:spPr>
          <a:xfrm>
            <a:off x="732830" y="1021411"/>
            <a:ext cx="91440" cy="2391111"/>
          </a:xfrm>
          <a:prstGeom prst="roundRect">
            <a:avLst>
              <a:gd name="adj" fmla="val 78139"/>
            </a:avLst>
          </a:prstGeom>
          <a:solidFill>
            <a:srgbClr val="4950BC"/>
          </a:solidFill>
          <a:ln/>
        </p:spPr>
      </p:sp>
      <p:sp>
        <p:nvSpPr>
          <p:cNvPr id="6" name="Text 3"/>
          <p:cNvSpPr/>
          <p:nvPr/>
        </p:nvSpPr>
        <p:spPr>
          <a:xfrm>
            <a:off x="1142524" y="1101540"/>
            <a:ext cx="3924776"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Understanding Your Options</a:t>
            </a:r>
            <a:endParaRPr lang="en-US" sz="2200" dirty="0"/>
          </a:p>
        </p:txBody>
      </p:sp>
      <p:sp>
        <p:nvSpPr>
          <p:cNvPr id="7" name="Text 4"/>
          <p:cNvSpPr/>
          <p:nvPr/>
        </p:nvSpPr>
        <p:spPr>
          <a:xfrm>
            <a:off x="1142524" y="1416358"/>
            <a:ext cx="6950393" cy="1810539"/>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Our meal plans offer flexibility and variety to suit every student's needs. Freshmen students who are going to live on-campus are automatically added to on-campus meal plan. </a:t>
            </a:r>
          </a:p>
          <a:p>
            <a:pPr>
              <a:lnSpc>
                <a:spcPts val="2850"/>
              </a:lnSpc>
            </a:pPr>
            <a:r>
              <a:rPr lang="en-US" sz="1750" dirty="0">
                <a:solidFill>
                  <a:srgbClr val="272525"/>
                </a:solidFill>
                <a:latin typeface="Inter" pitchFamily="34" charset="0"/>
                <a:ea typeface="Inter" pitchFamily="34" charset="-122"/>
                <a:cs typeface="Inter" pitchFamily="34" charset="-120"/>
              </a:rPr>
              <a:t>Meal plan options: </a:t>
            </a:r>
            <a:r>
              <a:rPr lang="en-US" sz="1750" dirty="0">
                <a:solidFill>
                  <a:srgbClr val="272525"/>
                </a:solidFill>
                <a:latin typeface="Inter" pitchFamily="34" charset="0"/>
                <a:ea typeface="Inter" pitchFamily="34" charset="-122"/>
                <a:cs typeface="Inter" pitchFamily="34" charset="-120"/>
                <a:hlinkClick r:id="rId3"/>
              </a:rPr>
              <a:t>https://latech.mydininghub.com/en/meal-plans/meal-plan-options</a:t>
            </a:r>
            <a:r>
              <a:rPr lang="en-US" sz="1750" dirty="0">
                <a:solidFill>
                  <a:srgbClr val="272525"/>
                </a:solidFill>
                <a:latin typeface="Inter" pitchFamily="34" charset="0"/>
                <a:ea typeface="Inter" pitchFamily="34" charset="-122"/>
                <a:cs typeface="Inter" pitchFamily="34" charset="-120"/>
              </a:rPr>
              <a:t> </a:t>
            </a:r>
            <a:br>
              <a:rPr lang="en-US" sz="1750" dirty="0">
                <a:solidFill>
                  <a:srgbClr val="272525"/>
                </a:solidFill>
                <a:latin typeface="Inter" pitchFamily="34" charset="0"/>
                <a:ea typeface="Inter" pitchFamily="34" charset="-122"/>
                <a:cs typeface="Inter" pitchFamily="34" charset="-120"/>
              </a:rPr>
            </a:br>
            <a:endParaRPr lang="en-US" sz="1750" dirty="0"/>
          </a:p>
        </p:txBody>
      </p:sp>
      <p:sp>
        <p:nvSpPr>
          <p:cNvPr id="8" name="Shape 5"/>
          <p:cNvSpPr/>
          <p:nvPr/>
        </p:nvSpPr>
        <p:spPr>
          <a:xfrm>
            <a:off x="763310" y="3846981"/>
            <a:ext cx="7556421" cy="3367862"/>
          </a:xfrm>
          <a:prstGeom prst="roundRect">
            <a:avLst>
              <a:gd name="adj" fmla="val 6988"/>
            </a:avLst>
          </a:prstGeom>
          <a:solidFill>
            <a:srgbClr val="FFFFFF"/>
          </a:solidFill>
          <a:ln w="30480">
            <a:solidFill>
              <a:srgbClr val="C0C1D7"/>
            </a:solidFill>
            <a:prstDash val="solid"/>
          </a:ln>
        </p:spPr>
        <p:txBody>
          <a:bodyPr/>
          <a:lstStyle/>
          <a:p>
            <a:endParaRPr lang="en-IN" dirty="0"/>
          </a:p>
        </p:txBody>
      </p:sp>
      <p:sp>
        <p:nvSpPr>
          <p:cNvPr id="9" name="Shape 6"/>
          <p:cNvSpPr/>
          <p:nvPr/>
        </p:nvSpPr>
        <p:spPr>
          <a:xfrm>
            <a:off x="743576" y="3894601"/>
            <a:ext cx="91440" cy="3320242"/>
          </a:xfrm>
          <a:prstGeom prst="roundRect">
            <a:avLst>
              <a:gd name="adj" fmla="val 78139"/>
            </a:avLst>
          </a:prstGeom>
          <a:solidFill>
            <a:srgbClr val="4950BC"/>
          </a:solidFill>
          <a:ln/>
        </p:spPr>
      </p:sp>
      <p:sp>
        <p:nvSpPr>
          <p:cNvPr id="10" name="Text 7"/>
          <p:cNvSpPr/>
          <p:nvPr/>
        </p:nvSpPr>
        <p:spPr>
          <a:xfrm>
            <a:off x="1066323" y="3996965"/>
            <a:ext cx="6719086"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Special Meal Options For International Students</a:t>
            </a:r>
            <a:endParaRPr lang="en-US" sz="2200" dirty="0"/>
          </a:p>
        </p:txBody>
      </p:sp>
      <p:sp>
        <p:nvSpPr>
          <p:cNvPr id="11" name="Text 8"/>
          <p:cNvSpPr/>
          <p:nvPr/>
        </p:nvSpPr>
        <p:spPr>
          <a:xfrm>
            <a:off x="1066323" y="4330456"/>
            <a:ext cx="6950393" cy="2639056"/>
          </a:xfrm>
          <a:prstGeom prst="rect">
            <a:avLst/>
          </a:prstGeom>
          <a:noFill/>
          <a:ln/>
        </p:spPr>
        <p:txBody>
          <a:bodyPr wrap="square" lIns="0" tIns="0" rIns="0" bIns="0" rtlCol="0" anchor="t"/>
          <a:lstStyle/>
          <a:p>
            <a:pPr>
              <a:lnSpc>
                <a:spcPts val="2850"/>
              </a:lnSpc>
            </a:pPr>
            <a:r>
              <a:rPr lang="en-US" sz="1750" dirty="0">
                <a:solidFill>
                  <a:srgbClr val="272525"/>
                </a:solidFill>
                <a:latin typeface="Inter" pitchFamily="34" charset="0"/>
                <a:ea typeface="Inter" pitchFamily="34" charset="-122"/>
                <a:cs typeface="Inter" pitchFamily="34" charset="-120"/>
              </a:rPr>
              <a:t>The Special Meal Plan is designed to provide international students with affordable and flexible meal choices that cater to their specific needs. These meal plans allow students to balance on-campus dining with the flexibility of cooking for themselves, making it a cost-effective option compared to the regular meal plan.</a:t>
            </a:r>
          </a:p>
          <a:p>
            <a:pPr>
              <a:lnSpc>
                <a:spcPts val="2850"/>
              </a:lnSpc>
            </a:pPr>
            <a:r>
              <a:rPr lang="en-US" sz="1750" dirty="0">
                <a:solidFill>
                  <a:srgbClr val="272525"/>
                </a:solidFill>
                <a:latin typeface="Inter" pitchFamily="34" charset="0"/>
                <a:ea typeface="Inter" pitchFamily="34" charset="-122"/>
                <a:cs typeface="Inter" pitchFamily="34" charset="-120"/>
              </a:rPr>
              <a:t>Google form link: </a:t>
            </a:r>
            <a:r>
              <a:rPr lang="en-US" sz="1750" dirty="0">
                <a:solidFill>
                  <a:srgbClr val="272525"/>
                </a:solidFill>
                <a:latin typeface="Inter" pitchFamily="34" charset="0"/>
                <a:ea typeface="Inter" pitchFamily="34" charset="-122"/>
                <a:cs typeface="Inter" pitchFamily="34" charset="-120"/>
                <a:hlinkClick r:id="rId4"/>
              </a:rPr>
              <a:t>https://forms.gle/4pKZCUBvmtuyZagn9</a:t>
            </a:r>
            <a:r>
              <a:rPr lang="en-US" sz="1750" dirty="0">
                <a:solidFill>
                  <a:srgbClr val="272525"/>
                </a:solidFill>
                <a:latin typeface="Inter" pitchFamily="34" charset="0"/>
                <a:ea typeface="Inter" pitchFamily="34" charset="-122"/>
                <a:cs typeface="Inter" pitchFamily="34" charset="-120"/>
              </a:rPr>
              <a:t> </a:t>
            </a:r>
          </a:p>
          <a:p>
            <a:pPr>
              <a:lnSpc>
                <a:spcPts val="2850"/>
              </a:lnSpc>
            </a:pPr>
            <a:endParaRPr lang="en-US" sz="1750" dirty="0"/>
          </a:p>
        </p:txBody>
      </p:sp>
      <p:pic>
        <p:nvPicPr>
          <p:cNvPr id="3074" name="Picture 2">
            <a:extLst>
              <a:ext uri="{FF2B5EF4-FFF2-40B4-BE49-F238E27FC236}">
                <a16:creationId xmlns:a16="http://schemas.microsoft.com/office/drawing/2014/main" id="{49899760-7C97-EDE4-1AB4-B8D0D3C9D5B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11171" y="547415"/>
            <a:ext cx="6188749" cy="666742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3" name="Text 0"/>
          <p:cNvSpPr/>
          <p:nvPr/>
        </p:nvSpPr>
        <p:spPr>
          <a:xfrm>
            <a:off x="6280190" y="1198364"/>
            <a:ext cx="6534150"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Dorm Check-In Process</a:t>
            </a:r>
            <a:endParaRPr lang="en-US" sz="4450" dirty="0"/>
          </a:p>
        </p:txBody>
      </p:sp>
      <p:sp>
        <p:nvSpPr>
          <p:cNvPr id="4" name="Text 1"/>
          <p:cNvSpPr/>
          <p:nvPr/>
        </p:nvSpPr>
        <p:spPr>
          <a:xfrm>
            <a:off x="6280190" y="2247305"/>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01</a:t>
            </a:r>
            <a:endParaRPr lang="en-US" sz="1750" dirty="0"/>
          </a:p>
        </p:txBody>
      </p:sp>
      <p:sp>
        <p:nvSpPr>
          <p:cNvPr id="5" name="Shape 2"/>
          <p:cNvSpPr/>
          <p:nvPr/>
        </p:nvSpPr>
        <p:spPr>
          <a:xfrm>
            <a:off x="6280190" y="2602349"/>
            <a:ext cx="3664744" cy="30480"/>
          </a:xfrm>
          <a:prstGeom prst="rect">
            <a:avLst/>
          </a:prstGeom>
          <a:solidFill>
            <a:srgbClr val="4950BC"/>
          </a:solidFill>
          <a:ln/>
        </p:spPr>
      </p:sp>
      <p:sp>
        <p:nvSpPr>
          <p:cNvPr id="6" name="Text 3"/>
          <p:cNvSpPr/>
          <p:nvPr/>
        </p:nvSpPr>
        <p:spPr>
          <a:xfrm>
            <a:off x="6280190" y="2776657"/>
            <a:ext cx="3230761"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Dorm Check-In</a:t>
            </a:r>
            <a:endParaRPr lang="en-US" sz="2200" dirty="0"/>
          </a:p>
        </p:txBody>
      </p:sp>
      <p:sp>
        <p:nvSpPr>
          <p:cNvPr id="7" name="Text 4"/>
          <p:cNvSpPr/>
          <p:nvPr/>
        </p:nvSpPr>
        <p:spPr>
          <a:xfrm>
            <a:off x="6280190" y="3267074"/>
            <a:ext cx="3664744" cy="2131933"/>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rPr>
              <a:t>Check-ins will begin at 9am on Monday, December 1</a:t>
            </a:r>
            <a:r>
              <a:rPr lang="en-US" sz="1750" baseline="30000" dirty="0">
                <a:solidFill>
                  <a:srgbClr val="272525"/>
                </a:solidFill>
                <a:latin typeface="Inter" pitchFamily="34" charset="0"/>
                <a:ea typeface="Inter" pitchFamily="34" charset="-122"/>
              </a:rPr>
              <a:t>st</a:t>
            </a:r>
            <a:r>
              <a:rPr lang="en-US" sz="1750" dirty="0">
                <a:solidFill>
                  <a:srgbClr val="272525"/>
                </a:solidFill>
                <a:latin typeface="Inter" pitchFamily="34" charset="0"/>
                <a:ea typeface="Inter" pitchFamily="34" charset="-122"/>
              </a:rPr>
              <a:t>, 2025. Go to Wyly Tower 227 to pick up your key. And, you will get your dorm key, too.</a:t>
            </a:r>
          </a:p>
        </p:txBody>
      </p:sp>
      <p:sp>
        <p:nvSpPr>
          <p:cNvPr id="8" name="Text 5"/>
          <p:cNvSpPr/>
          <p:nvPr/>
        </p:nvSpPr>
        <p:spPr>
          <a:xfrm>
            <a:off x="10171748" y="2247305"/>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02</a:t>
            </a:r>
            <a:endParaRPr lang="en-US" sz="1750" dirty="0"/>
          </a:p>
        </p:txBody>
      </p:sp>
      <p:sp>
        <p:nvSpPr>
          <p:cNvPr id="9" name="Shape 6"/>
          <p:cNvSpPr/>
          <p:nvPr/>
        </p:nvSpPr>
        <p:spPr>
          <a:xfrm>
            <a:off x="10171748" y="2602349"/>
            <a:ext cx="3664863" cy="30480"/>
          </a:xfrm>
          <a:prstGeom prst="rect">
            <a:avLst/>
          </a:prstGeom>
          <a:solidFill>
            <a:srgbClr val="4950BC"/>
          </a:solidFill>
          <a:ln/>
        </p:spPr>
      </p:sp>
      <p:sp>
        <p:nvSpPr>
          <p:cNvPr id="10" name="Text 7"/>
          <p:cNvSpPr/>
          <p:nvPr/>
        </p:nvSpPr>
        <p:spPr>
          <a:xfrm>
            <a:off x="10171748" y="2776657"/>
            <a:ext cx="3339108" cy="354330"/>
          </a:xfrm>
          <a:prstGeom prst="rect">
            <a:avLst/>
          </a:prstGeom>
          <a:noFill/>
          <a:ln/>
        </p:spPr>
        <p:txBody>
          <a:bodyPr wrap="none" lIns="0" tIns="0" rIns="0" bIns="0" rtlCol="0" anchor="t"/>
          <a:lstStyle/>
          <a:p>
            <a:pPr marL="0" indent="0" algn="l">
              <a:lnSpc>
                <a:spcPts val="2750"/>
              </a:lnSpc>
              <a:buNone/>
            </a:pPr>
            <a:r>
              <a:rPr lang="en-US" sz="2200" b="1" dirty="0" err="1">
                <a:solidFill>
                  <a:srgbClr val="272525"/>
                </a:solidFill>
                <a:latin typeface="Inter Bold" pitchFamily="34" charset="0"/>
                <a:ea typeface="Inter Bold" pitchFamily="34" charset="-122"/>
                <a:cs typeface="Inter Bold" pitchFamily="34" charset="-120"/>
              </a:rPr>
              <a:t>StarRez</a:t>
            </a:r>
            <a:endParaRPr lang="en-US" sz="2200" dirty="0"/>
          </a:p>
        </p:txBody>
      </p:sp>
      <p:sp>
        <p:nvSpPr>
          <p:cNvPr id="11" name="Text 8"/>
          <p:cNvSpPr/>
          <p:nvPr/>
        </p:nvSpPr>
        <p:spPr>
          <a:xfrm>
            <a:off x="10171748" y="3267075"/>
            <a:ext cx="3664863"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Login to your </a:t>
            </a:r>
            <a:r>
              <a:rPr lang="en-US" sz="1750" dirty="0" err="1">
                <a:solidFill>
                  <a:srgbClr val="272525"/>
                </a:solidFill>
                <a:latin typeface="Inter" pitchFamily="34" charset="0"/>
                <a:ea typeface="Inter" pitchFamily="34" charset="-122"/>
                <a:cs typeface="Inter" pitchFamily="34" charset="-120"/>
              </a:rPr>
              <a:t>StarRez</a:t>
            </a:r>
            <a:r>
              <a:rPr lang="en-US" sz="1750" dirty="0">
                <a:solidFill>
                  <a:srgbClr val="272525"/>
                </a:solidFill>
                <a:latin typeface="Inter" pitchFamily="34" charset="0"/>
                <a:ea typeface="Inter" pitchFamily="34" charset="-122"/>
                <a:cs typeface="Inter" pitchFamily="34" charset="-120"/>
              </a:rPr>
              <a:t> account to see which room has been assigned to you. </a:t>
            </a:r>
            <a:endParaRPr lang="en-US" sz="1750" dirty="0"/>
          </a:p>
        </p:txBody>
      </p:sp>
      <p:sp>
        <p:nvSpPr>
          <p:cNvPr id="12" name="Text 9"/>
          <p:cNvSpPr/>
          <p:nvPr/>
        </p:nvSpPr>
        <p:spPr>
          <a:xfrm>
            <a:off x="6280190" y="5115520"/>
            <a:ext cx="226814" cy="283488"/>
          </a:xfrm>
          <a:prstGeom prst="rect">
            <a:avLst/>
          </a:prstGeom>
          <a:noFill/>
          <a:ln/>
        </p:spPr>
        <p:txBody>
          <a:bodyPr wrap="none" lIns="0" tIns="0" rIns="0" bIns="0" rtlCol="0" anchor="t"/>
          <a:lstStyle/>
          <a:p>
            <a:pPr marL="0" indent="0" algn="l">
              <a:lnSpc>
                <a:spcPts val="2850"/>
              </a:lnSpc>
              <a:buNone/>
            </a:pPr>
            <a:endParaRPr lang="en-US" sz="1750" dirty="0"/>
          </a:p>
        </p:txBody>
      </p:sp>
      <p:sp>
        <p:nvSpPr>
          <p:cNvPr id="17" name="Text 4">
            <a:extLst>
              <a:ext uri="{FF2B5EF4-FFF2-40B4-BE49-F238E27FC236}">
                <a16:creationId xmlns:a16="http://schemas.microsoft.com/office/drawing/2014/main" id="{A9A10016-D79C-2543-FD4C-240E9E54353E}"/>
              </a:ext>
            </a:extLst>
          </p:cNvPr>
          <p:cNvSpPr/>
          <p:nvPr/>
        </p:nvSpPr>
        <p:spPr>
          <a:xfrm>
            <a:off x="6280190" y="6238059"/>
            <a:ext cx="3664744" cy="176686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rPr>
              <a:t>If you have any special permission from the housing department such as early arrival, you can collect your dorm keys from LA Tech Police Department</a:t>
            </a:r>
          </a:p>
        </p:txBody>
      </p:sp>
      <p:sp>
        <p:nvSpPr>
          <p:cNvPr id="18" name="Shape 2">
            <a:extLst>
              <a:ext uri="{FF2B5EF4-FFF2-40B4-BE49-F238E27FC236}">
                <a16:creationId xmlns:a16="http://schemas.microsoft.com/office/drawing/2014/main" id="{7826284B-EB44-3F31-4C99-A224D48A760D}"/>
              </a:ext>
            </a:extLst>
          </p:cNvPr>
          <p:cNvSpPr/>
          <p:nvPr/>
        </p:nvSpPr>
        <p:spPr>
          <a:xfrm>
            <a:off x="6280190" y="5709822"/>
            <a:ext cx="3664744" cy="30480"/>
          </a:xfrm>
          <a:prstGeom prst="rect">
            <a:avLst/>
          </a:prstGeom>
          <a:solidFill>
            <a:srgbClr val="4950BC"/>
          </a:solidFill>
          <a:ln/>
        </p:spPr>
      </p:sp>
      <p:sp>
        <p:nvSpPr>
          <p:cNvPr id="20" name="Text 1">
            <a:extLst>
              <a:ext uri="{FF2B5EF4-FFF2-40B4-BE49-F238E27FC236}">
                <a16:creationId xmlns:a16="http://schemas.microsoft.com/office/drawing/2014/main" id="{7AF83557-B12C-080A-EE91-AF151F50D8FF}"/>
              </a:ext>
            </a:extLst>
          </p:cNvPr>
          <p:cNvSpPr/>
          <p:nvPr/>
        </p:nvSpPr>
        <p:spPr>
          <a:xfrm>
            <a:off x="6280190" y="5381496"/>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03</a:t>
            </a:r>
            <a:endParaRPr lang="en-US" sz="1750" dirty="0"/>
          </a:p>
        </p:txBody>
      </p:sp>
      <p:sp>
        <p:nvSpPr>
          <p:cNvPr id="21" name="Text 3">
            <a:extLst>
              <a:ext uri="{FF2B5EF4-FFF2-40B4-BE49-F238E27FC236}">
                <a16:creationId xmlns:a16="http://schemas.microsoft.com/office/drawing/2014/main" id="{917DF74F-B5F1-91DB-E0F4-D3218020520D}"/>
              </a:ext>
            </a:extLst>
          </p:cNvPr>
          <p:cNvSpPr/>
          <p:nvPr/>
        </p:nvSpPr>
        <p:spPr>
          <a:xfrm>
            <a:off x="6280189" y="5856087"/>
            <a:ext cx="3230761"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rPr>
              <a:t>Special Permission</a:t>
            </a:r>
            <a:endParaRPr lang="en-US" sz="2200" dirty="0"/>
          </a:p>
        </p:txBody>
      </p:sp>
      <p:pic>
        <p:nvPicPr>
          <p:cNvPr id="22" name="Picture 2" descr="Move In Info">
            <a:extLst>
              <a:ext uri="{FF2B5EF4-FFF2-40B4-BE49-F238E27FC236}">
                <a16:creationId xmlns:a16="http://schemas.microsoft.com/office/drawing/2014/main" id="{E8491BD0-75CB-8679-7B44-47C0661C52A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625" r="44360"/>
          <a:stretch>
            <a:fillRect/>
          </a:stretch>
        </p:blipFill>
        <p:spPr bwMode="auto">
          <a:xfrm>
            <a:off x="10867" y="2683610"/>
            <a:ext cx="6042508" cy="514730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4587" y="750570"/>
            <a:ext cx="7476530" cy="659130"/>
          </a:xfrm>
          <a:prstGeom prst="rect">
            <a:avLst/>
          </a:prstGeom>
          <a:noFill/>
          <a:ln/>
        </p:spPr>
        <p:txBody>
          <a:bodyPr wrap="none" lIns="0" tIns="0" rIns="0" bIns="0" rtlCol="0" anchor="t"/>
          <a:lstStyle/>
          <a:p>
            <a:pPr marL="0" indent="0" algn="l">
              <a:lnSpc>
                <a:spcPts val="5150"/>
              </a:lnSpc>
              <a:buNone/>
            </a:pPr>
            <a:r>
              <a:rPr lang="en-US" sz="4150" b="1" dirty="0">
                <a:solidFill>
                  <a:srgbClr val="000000"/>
                </a:solidFill>
                <a:latin typeface="Inter Bold" pitchFamily="34" charset="0"/>
                <a:ea typeface="Inter Bold" pitchFamily="34" charset="-122"/>
                <a:cs typeface="Inter Bold" pitchFamily="34" charset="-120"/>
              </a:rPr>
              <a:t>Mailing Address for Students</a:t>
            </a:r>
            <a:endParaRPr lang="en-US" sz="4150" dirty="0"/>
          </a:p>
        </p:txBody>
      </p:sp>
      <p:sp>
        <p:nvSpPr>
          <p:cNvPr id="4" name="Shape 1"/>
          <p:cNvSpPr/>
          <p:nvPr/>
        </p:nvSpPr>
        <p:spPr>
          <a:xfrm>
            <a:off x="6224587" y="1936909"/>
            <a:ext cx="843558" cy="1763076"/>
          </a:xfrm>
          <a:prstGeom prst="roundRect">
            <a:avLst>
              <a:gd name="adj" fmla="val 360046"/>
            </a:avLst>
          </a:prstGeom>
          <a:solidFill>
            <a:srgbClr val="DADBF1"/>
          </a:solidFill>
          <a:ln w="7620">
            <a:solidFill>
              <a:srgbClr val="C0C1D7"/>
            </a:solidFill>
            <a:prstDash val="solid"/>
          </a:ln>
        </p:spPr>
      </p:sp>
      <p:sp>
        <p:nvSpPr>
          <p:cNvPr id="5" name="Text 2"/>
          <p:cNvSpPr/>
          <p:nvPr/>
        </p:nvSpPr>
        <p:spPr>
          <a:xfrm>
            <a:off x="6624542" y="2715307"/>
            <a:ext cx="316349" cy="395407"/>
          </a:xfrm>
          <a:prstGeom prst="rect">
            <a:avLst/>
          </a:prstGeom>
          <a:noFill/>
          <a:ln/>
        </p:spPr>
        <p:txBody>
          <a:bodyPr wrap="none" lIns="0" tIns="0" rIns="0" bIns="0" rtlCol="0" anchor="t"/>
          <a:lstStyle/>
          <a:p>
            <a:pPr marL="0" indent="0" algn="l">
              <a:lnSpc>
                <a:spcPts val="2450"/>
              </a:lnSpc>
              <a:buNone/>
            </a:pPr>
            <a:r>
              <a:rPr lang="en-US" sz="2450" b="1" dirty="0">
                <a:solidFill>
                  <a:srgbClr val="272525"/>
                </a:solidFill>
                <a:latin typeface="Inter Bold" pitchFamily="34" charset="0"/>
                <a:ea typeface="Inter Bold" pitchFamily="34" charset="-122"/>
                <a:cs typeface="Inter Bold" pitchFamily="34" charset="-120"/>
              </a:rPr>
              <a:t>1</a:t>
            </a:r>
            <a:endParaRPr lang="en-US" sz="2450" dirty="0"/>
          </a:p>
        </p:txBody>
      </p:sp>
      <p:sp>
        <p:nvSpPr>
          <p:cNvPr id="6" name="Text 3"/>
          <p:cNvSpPr/>
          <p:nvPr/>
        </p:nvSpPr>
        <p:spPr>
          <a:xfrm>
            <a:off x="7279005" y="1936909"/>
            <a:ext cx="4764312" cy="32944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Inter Bold" pitchFamily="34" charset="0"/>
                <a:ea typeface="Inter Bold" pitchFamily="34" charset="-122"/>
                <a:cs typeface="Inter Bold" pitchFamily="34" charset="-120"/>
              </a:rPr>
              <a:t>On-Campus Student Mailing Address</a:t>
            </a:r>
            <a:endParaRPr lang="en-US" sz="2050" dirty="0"/>
          </a:p>
        </p:txBody>
      </p:sp>
      <p:sp>
        <p:nvSpPr>
          <p:cNvPr id="7" name="Text 4"/>
          <p:cNvSpPr/>
          <p:nvPr/>
        </p:nvSpPr>
        <p:spPr>
          <a:xfrm>
            <a:off x="7279005" y="2392798"/>
            <a:ext cx="7083766" cy="1307187"/>
          </a:xfrm>
          <a:prstGeom prst="rect">
            <a:avLst/>
          </a:prstGeom>
          <a:noFill/>
          <a:ln/>
        </p:spPr>
        <p:txBody>
          <a:bodyPr wrap="square" lIns="0" tIns="0" rIns="0" bIns="0" rtlCol="0" anchor="t"/>
          <a:lstStyle/>
          <a:p>
            <a:pPr fontAlgn="base"/>
            <a:r>
              <a:rPr lang="en-US" dirty="0"/>
              <a:t>To receive mail and packages, your university mailing address should be in the following format:</a:t>
            </a:r>
          </a:p>
          <a:p>
            <a:pPr fontAlgn="base"/>
            <a:r>
              <a:rPr lang="en-US" dirty="0"/>
              <a:t>[Recipient's First and Last Name] (Required and must match with ID name)</a:t>
            </a:r>
            <a:br>
              <a:rPr lang="en-US" dirty="0"/>
            </a:br>
            <a:r>
              <a:rPr lang="en-US" dirty="0"/>
              <a:t>305 Wisteria St.</a:t>
            </a:r>
            <a:br>
              <a:rPr lang="en-US" dirty="0"/>
            </a:br>
            <a:r>
              <a:rPr lang="en-US" dirty="0"/>
              <a:t>Ruston, LA 71272</a:t>
            </a:r>
          </a:p>
        </p:txBody>
      </p:sp>
      <p:sp>
        <p:nvSpPr>
          <p:cNvPr id="8" name="Shape 5"/>
          <p:cNvSpPr/>
          <p:nvPr/>
        </p:nvSpPr>
        <p:spPr>
          <a:xfrm>
            <a:off x="6247129" y="4811730"/>
            <a:ext cx="843558" cy="2202385"/>
          </a:xfrm>
          <a:prstGeom prst="roundRect">
            <a:avLst>
              <a:gd name="adj" fmla="val 360046"/>
            </a:avLst>
          </a:prstGeom>
          <a:solidFill>
            <a:srgbClr val="DADBF1"/>
          </a:solidFill>
          <a:ln w="7620">
            <a:solidFill>
              <a:srgbClr val="C0C1D7"/>
            </a:solidFill>
            <a:prstDash val="solid"/>
          </a:ln>
        </p:spPr>
        <p:txBody>
          <a:bodyPr/>
          <a:lstStyle/>
          <a:p>
            <a:endParaRPr lang="en-IN" dirty="0"/>
          </a:p>
        </p:txBody>
      </p:sp>
      <p:sp>
        <p:nvSpPr>
          <p:cNvPr id="9" name="Text 6"/>
          <p:cNvSpPr/>
          <p:nvPr/>
        </p:nvSpPr>
        <p:spPr>
          <a:xfrm>
            <a:off x="6624541" y="5736918"/>
            <a:ext cx="316349" cy="395407"/>
          </a:xfrm>
          <a:prstGeom prst="rect">
            <a:avLst/>
          </a:prstGeom>
          <a:noFill/>
          <a:ln/>
        </p:spPr>
        <p:txBody>
          <a:bodyPr wrap="none" lIns="0" tIns="0" rIns="0" bIns="0" rtlCol="0" anchor="t"/>
          <a:lstStyle/>
          <a:p>
            <a:pPr marL="0" indent="0" algn="l">
              <a:lnSpc>
                <a:spcPts val="2450"/>
              </a:lnSpc>
              <a:buNone/>
            </a:pPr>
            <a:r>
              <a:rPr lang="en-US" sz="2450" b="1" dirty="0">
                <a:solidFill>
                  <a:srgbClr val="272525"/>
                </a:solidFill>
                <a:latin typeface="Inter Bold" pitchFamily="34" charset="0"/>
                <a:ea typeface="Inter Bold" pitchFamily="34" charset="-122"/>
                <a:cs typeface="Inter Bold" pitchFamily="34" charset="-120"/>
              </a:rPr>
              <a:t>2</a:t>
            </a:r>
            <a:endParaRPr lang="en-US" sz="2450" dirty="0"/>
          </a:p>
        </p:txBody>
      </p:sp>
      <p:sp>
        <p:nvSpPr>
          <p:cNvPr id="10" name="Text 7"/>
          <p:cNvSpPr/>
          <p:nvPr/>
        </p:nvSpPr>
        <p:spPr>
          <a:xfrm>
            <a:off x="7315200" y="4818573"/>
            <a:ext cx="3404473" cy="32944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Inter Bold" pitchFamily="34" charset="0"/>
                <a:ea typeface="Inter Bold" pitchFamily="34" charset="-122"/>
                <a:cs typeface="Inter Bold" pitchFamily="34" charset="-120"/>
              </a:rPr>
              <a:t>Package Collection Centre</a:t>
            </a:r>
            <a:endParaRPr lang="en-US" sz="2050" dirty="0"/>
          </a:p>
        </p:txBody>
      </p:sp>
      <p:sp>
        <p:nvSpPr>
          <p:cNvPr id="11" name="Text 8"/>
          <p:cNvSpPr/>
          <p:nvPr/>
        </p:nvSpPr>
        <p:spPr>
          <a:xfrm>
            <a:off x="7315200" y="5250535"/>
            <a:ext cx="6613207" cy="1763581"/>
          </a:xfrm>
          <a:prstGeom prst="rect">
            <a:avLst/>
          </a:prstGeom>
          <a:noFill/>
          <a:ln/>
        </p:spPr>
        <p:txBody>
          <a:bodyPr wrap="square" lIns="0" tIns="0" rIns="0" bIns="0" rtlCol="0" anchor="t"/>
          <a:lstStyle/>
          <a:p>
            <a:pPr fontAlgn="base"/>
            <a:r>
              <a:rPr lang="en-US" dirty="0"/>
              <a:t>Students must present their student ID card to pick up packages. Only the person to whom the package is addressed may receive the package.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1740D1-2917-F5A1-1FB9-BA1B9CDD8369}"/>
            </a:ext>
          </a:extLst>
        </p:cNvPr>
        <p:cNvGrpSpPr/>
        <p:nvPr/>
      </p:nvGrpSpPr>
      <p:grpSpPr>
        <a:xfrm>
          <a:off x="0" y="0"/>
          <a:ext cx="0" cy="0"/>
          <a:chOff x="0" y="0"/>
          <a:chExt cx="0" cy="0"/>
        </a:xfrm>
      </p:grpSpPr>
      <p:sp>
        <p:nvSpPr>
          <p:cNvPr id="3" name="Text 0">
            <a:extLst>
              <a:ext uri="{FF2B5EF4-FFF2-40B4-BE49-F238E27FC236}">
                <a16:creationId xmlns:a16="http://schemas.microsoft.com/office/drawing/2014/main" id="{38D7AA77-2DF3-BA6D-BC37-6025A6A3ED87}"/>
              </a:ext>
            </a:extLst>
          </p:cNvPr>
          <p:cNvSpPr/>
          <p:nvPr/>
        </p:nvSpPr>
        <p:spPr>
          <a:xfrm>
            <a:off x="6224587" y="750570"/>
            <a:ext cx="7476530" cy="659130"/>
          </a:xfrm>
          <a:prstGeom prst="rect">
            <a:avLst/>
          </a:prstGeom>
          <a:noFill/>
          <a:ln/>
        </p:spPr>
        <p:txBody>
          <a:bodyPr wrap="none" lIns="0" tIns="0" rIns="0" bIns="0" rtlCol="0" anchor="t"/>
          <a:lstStyle/>
          <a:p>
            <a:pPr marL="0" indent="0" algn="l">
              <a:lnSpc>
                <a:spcPts val="5150"/>
              </a:lnSpc>
              <a:buNone/>
            </a:pPr>
            <a:r>
              <a:rPr lang="en-US" sz="4150" b="1" dirty="0">
                <a:solidFill>
                  <a:srgbClr val="000000"/>
                </a:solidFill>
                <a:latin typeface="Inter Bold" pitchFamily="34" charset="0"/>
                <a:ea typeface="Inter Bold" pitchFamily="34" charset="-122"/>
              </a:rPr>
              <a:t>On-Campus Life</a:t>
            </a:r>
            <a:endParaRPr lang="en-US" sz="4150" dirty="0"/>
          </a:p>
        </p:txBody>
      </p:sp>
      <p:sp>
        <p:nvSpPr>
          <p:cNvPr id="4" name="Shape 1">
            <a:extLst>
              <a:ext uri="{FF2B5EF4-FFF2-40B4-BE49-F238E27FC236}">
                <a16:creationId xmlns:a16="http://schemas.microsoft.com/office/drawing/2014/main" id="{6B41A247-BD71-7D29-E412-F0A9355FB1A6}"/>
              </a:ext>
            </a:extLst>
          </p:cNvPr>
          <p:cNvSpPr/>
          <p:nvPr/>
        </p:nvSpPr>
        <p:spPr>
          <a:xfrm>
            <a:off x="6224587" y="1936908"/>
            <a:ext cx="843558" cy="1993031"/>
          </a:xfrm>
          <a:prstGeom prst="roundRect">
            <a:avLst>
              <a:gd name="adj" fmla="val 360046"/>
            </a:avLst>
          </a:prstGeom>
          <a:solidFill>
            <a:srgbClr val="DADBF1"/>
          </a:solidFill>
          <a:ln w="7620">
            <a:solidFill>
              <a:srgbClr val="C0C1D7"/>
            </a:solidFill>
            <a:prstDash val="solid"/>
          </a:ln>
        </p:spPr>
      </p:sp>
      <p:sp>
        <p:nvSpPr>
          <p:cNvPr id="5" name="Text 2">
            <a:extLst>
              <a:ext uri="{FF2B5EF4-FFF2-40B4-BE49-F238E27FC236}">
                <a16:creationId xmlns:a16="http://schemas.microsoft.com/office/drawing/2014/main" id="{D96E06B7-88A3-9D52-0BCB-10BBC646F06B}"/>
              </a:ext>
            </a:extLst>
          </p:cNvPr>
          <p:cNvSpPr/>
          <p:nvPr/>
        </p:nvSpPr>
        <p:spPr>
          <a:xfrm>
            <a:off x="6624542" y="2715307"/>
            <a:ext cx="316349" cy="395407"/>
          </a:xfrm>
          <a:prstGeom prst="rect">
            <a:avLst/>
          </a:prstGeom>
          <a:noFill/>
          <a:ln/>
        </p:spPr>
        <p:txBody>
          <a:bodyPr wrap="none" lIns="0" tIns="0" rIns="0" bIns="0" rtlCol="0" anchor="t"/>
          <a:lstStyle/>
          <a:p>
            <a:pPr marL="0" indent="0" algn="l">
              <a:lnSpc>
                <a:spcPts val="2450"/>
              </a:lnSpc>
              <a:buNone/>
            </a:pPr>
            <a:r>
              <a:rPr lang="en-US" sz="2450" b="1" dirty="0">
                <a:solidFill>
                  <a:srgbClr val="272525"/>
                </a:solidFill>
                <a:latin typeface="Inter Bold" pitchFamily="34" charset="0"/>
                <a:ea typeface="Inter Bold" pitchFamily="34" charset="-122"/>
                <a:cs typeface="Inter Bold" pitchFamily="34" charset="-120"/>
              </a:rPr>
              <a:t>1</a:t>
            </a:r>
            <a:endParaRPr lang="en-US" sz="2450" dirty="0"/>
          </a:p>
        </p:txBody>
      </p:sp>
      <p:sp>
        <p:nvSpPr>
          <p:cNvPr id="6" name="Text 3">
            <a:extLst>
              <a:ext uri="{FF2B5EF4-FFF2-40B4-BE49-F238E27FC236}">
                <a16:creationId xmlns:a16="http://schemas.microsoft.com/office/drawing/2014/main" id="{7BDEB383-697A-B55A-628C-06416D69E197}"/>
              </a:ext>
            </a:extLst>
          </p:cNvPr>
          <p:cNvSpPr/>
          <p:nvPr/>
        </p:nvSpPr>
        <p:spPr>
          <a:xfrm>
            <a:off x="7279005" y="1936909"/>
            <a:ext cx="4764312" cy="32944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Inter Bold" pitchFamily="34" charset="0"/>
                <a:ea typeface="Inter Bold" pitchFamily="34" charset="-122"/>
                <a:cs typeface="Inter Bold" pitchFamily="34" charset="-120"/>
              </a:rPr>
              <a:t>Student Involvement </a:t>
            </a:r>
            <a:endParaRPr lang="en-US" sz="2050" dirty="0"/>
          </a:p>
        </p:txBody>
      </p:sp>
      <p:sp>
        <p:nvSpPr>
          <p:cNvPr id="7" name="Text 4">
            <a:extLst>
              <a:ext uri="{FF2B5EF4-FFF2-40B4-BE49-F238E27FC236}">
                <a16:creationId xmlns:a16="http://schemas.microsoft.com/office/drawing/2014/main" id="{BD5A7C00-D870-C829-9182-AAE949FF0CA7}"/>
              </a:ext>
            </a:extLst>
          </p:cNvPr>
          <p:cNvSpPr/>
          <p:nvPr/>
        </p:nvSpPr>
        <p:spPr>
          <a:xfrm>
            <a:off x="7279005" y="2326154"/>
            <a:ext cx="7083766" cy="1569120"/>
          </a:xfrm>
          <a:prstGeom prst="rect">
            <a:avLst/>
          </a:prstGeom>
          <a:noFill/>
          <a:ln/>
        </p:spPr>
        <p:txBody>
          <a:bodyPr wrap="square" lIns="0" tIns="0" rIns="0" bIns="0" rtlCol="0" anchor="t"/>
          <a:lstStyle/>
          <a:p>
            <a:pPr fontAlgn="base"/>
            <a:r>
              <a:rPr lang="en-US" dirty="0"/>
              <a:t>From study groups to student organizations, there are many ways for international students to get involved at Louisiana Tech University. With over 180 student organizations, there is plenty to do. You can also improve your health and wellness at the </a:t>
            </a:r>
            <a:r>
              <a:rPr lang="en-US" b="1" dirty="0">
                <a:hlinkClick r:id="rId3"/>
              </a:rPr>
              <a:t>Lambright Sports and Wellness Center</a:t>
            </a:r>
            <a:r>
              <a:rPr lang="en-US" dirty="0"/>
              <a:t> on campus.</a:t>
            </a:r>
          </a:p>
        </p:txBody>
      </p:sp>
      <p:sp>
        <p:nvSpPr>
          <p:cNvPr id="8" name="Shape 5">
            <a:extLst>
              <a:ext uri="{FF2B5EF4-FFF2-40B4-BE49-F238E27FC236}">
                <a16:creationId xmlns:a16="http://schemas.microsoft.com/office/drawing/2014/main" id="{4469FE54-5460-4A98-04F2-60ABF94AC52A}"/>
              </a:ext>
            </a:extLst>
          </p:cNvPr>
          <p:cNvSpPr/>
          <p:nvPr/>
        </p:nvSpPr>
        <p:spPr>
          <a:xfrm>
            <a:off x="6247129" y="4811730"/>
            <a:ext cx="843558" cy="2202385"/>
          </a:xfrm>
          <a:prstGeom prst="roundRect">
            <a:avLst>
              <a:gd name="adj" fmla="val 360046"/>
            </a:avLst>
          </a:prstGeom>
          <a:solidFill>
            <a:srgbClr val="DADBF1"/>
          </a:solidFill>
          <a:ln w="7620">
            <a:solidFill>
              <a:srgbClr val="C0C1D7"/>
            </a:solidFill>
            <a:prstDash val="solid"/>
          </a:ln>
        </p:spPr>
        <p:txBody>
          <a:bodyPr/>
          <a:lstStyle/>
          <a:p>
            <a:endParaRPr lang="en-IN" dirty="0"/>
          </a:p>
        </p:txBody>
      </p:sp>
      <p:sp>
        <p:nvSpPr>
          <p:cNvPr id="9" name="Text 6">
            <a:extLst>
              <a:ext uri="{FF2B5EF4-FFF2-40B4-BE49-F238E27FC236}">
                <a16:creationId xmlns:a16="http://schemas.microsoft.com/office/drawing/2014/main" id="{758EEE62-97B5-11C4-7F45-83BE192F09E8}"/>
              </a:ext>
            </a:extLst>
          </p:cNvPr>
          <p:cNvSpPr/>
          <p:nvPr/>
        </p:nvSpPr>
        <p:spPr>
          <a:xfrm>
            <a:off x="6624541" y="5736918"/>
            <a:ext cx="316349" cy="395407"/>
          </a:xfrm>
          <a:prstGeom prst="rect">
            <a:avLst/>
          </a:prstGeom>
          <a:noFill/>
          <a:ln/>
        </p:spPr>
        <p:txBody>
          <a:bodyPr wrap="none" lIns="0" tIns="0" rIns="0" bIns="0" rtlCol="0" anchor="t"/>
          <a:lstStyle/>
          <a:p>
            <a:pPr marL="0" indent="0" algn="l">
              <a:lnSpc>
                <a:spcPts val="2450"/>
              </a:lnSpc>
              <a:buNone/>
            </a:pPr>
            <a:r>
              <a:rPr lang="en-US" sz="2450" b="1" dirty="0">
                <a:solidFill>
                  <a:srgbClr val="272525"/>
                </a:solidFill>
                <a:latin typeface="Inter Bold" pitchFamily="34" charset="0"/>
                <a:ea typeface="Inter Bold" pitchFamily="34" charset="-122"/>
                <a:cs typeface="Inter Bold" pitchFamily="34" charset="-120"/>
              </a:rPr>
              <a:t>2</a:t>
            </a:r>
            <a:endParaRPr lang="en-US" sz="2450" dirty="0"/>
          </a:p>
        </p:txBody>
      </p:sp>
      <p:sp>
        <p:nvSpPr>
          <p:cNvPr id="10" name="Text 7">
            <a:extLst>
              <a:ext uri="{FF2B5EF4-FFF2-40B4-BE49-F238E27FC236}">
                <a16:creationId xmlns:a16="http://schemas.microsoft.com/office/drawing/2014/main" id="{F32E02EF-7A67-22E1-BBB9-0E307E0F9B2F}"/>
              </a:ext>
            </a:extLst>
          </p:cNvPr>
          <p:cNvSpPr/>
          <p:nvPr/>
        </p:nvSpPr>
        <p:spPr>
          <a:xfrm>
            <a:off x="7315200" y="4818573"/>
            <a:ext cx="4148254" cy="329446"/>
          </a:xfrm>
          <a:prstGeom prst="rect">
            <a:avLst/>
          </a:prstGeom>
          <a:noFill/>
          <a:ln/>
        </p:spPr>
        <p:txBody>
          <a:bodyPr wrap="none" lIns="0" tIns="0" rIns="0" bIns="0" rtlCol="0" anchor="t"/>
          <a:lstStyle/>
          <a:p>
            <a:pPr marL="0" indent="0" algn="l">
              <a:lnSpc>
                <a:spcPts val="2550"/>
              </a:lnSpc>
              <a:buNone/>
            </a:pPr>
            <a:r>
              <a:rPr lang="en-US" sz="2050" b="1" dirty="0">
                <a:solidFill>
                  <a:srgbClr val="272525"/>
                </a:solidFill>
                <a:latin typeface="Inter Bold" pitchFamily="34" charset="0"/>
                <a:ea typeface="Inter Bold" pitchFamily="34" charset="-122"/>
                <a:cs typeface="Inter Bold" pitchFamily="34" charset="-120"/>
              </a:rPr>
              <a:t>Available Resources for Students</a:t>
            </a:r>
            <a:endParaRPr lang="en-US" sz="2050" dirty="0"/>
          </a:p>
        </p:txBody>
      </p:sp>
      <p:sp>
        <p:nvSpPr>
          <p:cNvPr id="11" name="Text 8">
            <a:extLst>
              <a:ext uri="{FF2B5EF4-FFF2-40B4-BE49-F238E27FC236}">
                <a16:creationId xmlns:a16="http://schemas.microsoft.com/office/drawing/2014/main" id="{53F2E65C-95C2-CE98-4FD8-7984F5A6E23B}"/>
              </a:ext>
            </a:extLst>
          </p:cNvPr>
          <p:cNvSpPr/>
          <p:nvPr/>
        </p:nvSpPr>
        <p:spPr>
          <a:xfrm>
            <a:off x="7315200" y="5250535"/>
            <a:ext cx="6613207" cy="1763581"/>
          </a:xfrm>
          <a:prstGeom prst="rect">
            <a:avLst/>
          </a:prstGeom>
          <a:noFill/>
          <a:ln/>
        </p:spPr>
        <p:txBody>
          <a:bodyPr wrap="square" lIns="0" tIns="0" rIns="0" bIns="0" rtlCol="0" anchor="t"/>
          <a:lstStyle/>
          <a:p>
            <a:pPr marL="285750" indent="-285750" fontAlgn="base">
              <a:buFontTx/>
              <a:buChar char="-"/>
            </a:pPr>
            <a:r>
              <a:rPr lang="en-US" dirty="0"/>
              <a:t>BARC</a:t>
            </a:r>
          </a:p>
          <a:p>
            <a:pPr marL="285750" indent="-285750" fontAlgn="base">
              <a:buFontTx/>
              <a:buChar char="-"/>
            </a:pPr>
            <a:r>
              <a:rPr lang="en-US" dirty="0"/>
              <a:t>Career Center</a:t>
            </a:r>
          </a:p>
          <a:p>
            <a:pPr marL="285750" indent="-285750" fontAlgn="base">
              <a:buFontTx/>
              <a:buChar char="-"/>
            </a:pPr>
            <a:r>
              <a:rPr lang="en-US" dirty="0"/>
              <a:t>Counseling Services</a:t>
            </a:r>
          </a:p>
          <a:p>
            <a:pPr marL="285750" indent="-285750" fontAlgn="base">
              <a:buFontTx/>
              <a:buChar char="-"/>
            </a:pPr>
            <a:r>
              <a:rPr lang="en-US" dirty="0"/>
              <a:t>Tech Care</a:t>
            </a:r>
          </a:p>
          <a:p>
            <a:pPr marL="285750" indent="-285750" fontAlgn="base">
              <a:buFontTx/>
              <a:buChar char="-"/>
            </a:pPr>
            <a:r>
              <a:rPr lang="en-US" dirty="0"/>
              <a:t>Intramural Sports and Recreation and so on</a:t>
            </a:r>
          </a:p>
        </p:txBody>
      </p:sp>
      <p:pic>
        <p:nvPicPr>
          <p:cNvPr id="5122" name="Picture 2" descr="Two students joyfully pet LA Tech's bulldog mascot Tech XXII in the campus Quad">
            <a:extLst>
              <a:ext uri="{FF2B5EF4-FFF2-40B4-BE49-F238E27FC236}">
                <a16:creationId xmlns:a16="http://schemas.microsoft.com/office/drawing/2014/main" id="{5F420A6C-E799-295C-F21F-116D704FBEA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961532"/>
            <a:ext cx="6163823" cy="50525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10140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3" name="Text 0"/>
          <p:cNvSpPr/>
          <p:nvPr/>
        </p:nvSpPr>
        <p:spPr>
          <a:xfrm>
            <a:off x="793790" y="1044416"/>
            <a:ext cx="6602730"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Thank You!</a:t>
            </a:r>
            <a:endParaRPr lang="en-US" sz="4450" dirty="0"/>
          </a:p>
        </p:txBody>
      </p:sp>
      <p:sp>
        <p:nvSpPr>
          <p:cNvPr id="4" name="Text 1"/>
          <p:cNvSpPr/>
          <p:nvPr/>
        </p:nvSpPr>
        <p:spPr>
          <a:xfrm>
            <a:off x="793791" y="2093357"/>
            <a:ext cx="5229820"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We appreciate your attendance and engagement in this informational session.</a:t>
            </a:r>
            <a:endParaRPr lang="en-US" sz="1750" dirty="0"/>
          </a:p>
        </p:txBody>
      </p:sp>
      <p:sp>
        <p:nvSpPr>
          <p:cNvPr id="5" name="Text 2"/>
          <p:cNvSpPr/>
          <p:nvPr/>
        </p:nvSpPr>
        <p:spPr>
          <a:xfrm>
            <a:off x="793790" y="3301127"/>
            <a:ext cx="5629870" cy="708660"/>
          </a:xfrm>
          <a:prstGeom prst="rect">
            <a:avLst/>
          </a:prstGeom>
          <a:noFill/>
          <a:ln/>
        </p:spPr>
        <p:txBody>
          <a:bodyPr wrap="square" lIns="0" tIns="0" rIns="0" bIns="0" rtlCol="0" anchor="t"/>
          <a:lstStyle/>
          <a:p>
            <a:pPr>
              <a:lnSpc>
                <a:spcPts val="2750"/>
              </a:lnSpc>
            </a:pPr>
            <a:r>
              <a:rPr lang="en-US" sz="2200" b="1" dirty="0">
                <a:solidFill>
                  <a:srgbClr val="000000"/>
                </a:solidFill>
                <a:latin typeface="Inter Bold" pitchFamily="34" charset="0"/>
                <a:ea typeface="Inter Bold" pitchFamily="34" charset="-122"/>
                <a:cs typeface="Inter Bold" pitchFamily="34" charset="-120"/>
              </a:rPr>
              <a:t>Housing Department Contact Info:</a:t>
            </a:r>
            <a:endParaRPr lang="en-US" sz="2200" dirty="0"/>
          </a:p>
        </p:txBody>
      </p:sp>
      <p:sp>
        <p:nvSpPr>
          <p:cNvPr id="8" name="Text 5"/>
          <p:cNvSpPr/>
          <p:nvPr/>
        </p:nvSpPr>
        <p:spPr>
          <a:xfrm>
            <a:off x="4856321" y="3301127"/>
            <a:ext cx="2835235" cy="354330"/>
          </a:xfrm>
          <a:prstGeom prst="rect">
            <a:avLst/>
          </a:prstGeom>
          <a:noFill/>
          <a:ln/>
        </p:spPr>
        <p:txBody>
          <a:bodyPr wrap="none" lIns="0" tIns="0" rIns="0" bIns="0" rtlCol="0" anchor="t"/>
          <a:lstStyle/>
          <a:p>
            <a:pPr marL="0" indent="0" algn="l">
              <a:lnSpc>
                <a:spcPts val="2750"/>
              </a:lnSpc>
              <a:buNone/>
            </a:pPr>
            <a:endParaRPr lang="en-US" sz="2200" dirty="0"/>
          </a:p>
        </p:txBody>
      </p:sp>
      <p:sp>
        <p:nvSpPr>
          <p:cNvPr id="9" name="Text 6"/>
          <p:cNvSpPr/>
          <p:nvPr/>
        </p:nvSpPr>
        <p:spPr>
          <a:xfrm>
            <a:off x="793790" y="3961566"/>
            <a:ext cx="3501509" cy="1386244"/>
          </a:xfrm>
          <a:prstGeom prst="rect">
            <a:avLst/>
          </a:prstGeom>
          <a:noFill/>
          <a:ln/>
        </p:spPr>
        <p:txBody>
          <a:bodyPr wrap="square" lIns="0" tIns="0" rIns="0" bIns="0" rtlCol="0" anchor="t"/>
          <a:lstStyle/>
          <a:p>
            <a:pPr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For further inquiries regarding housing, please reach out to: </a:t>
            </a:r>
            <a:r>
              <a:rPr lang="en-US" sz="1750" dirty="0">
                <a:solidFill>
                  <a:srgbClr val="272525"/>
                </a:solidFill>
                <a:latin typeface="Inter" pitchFamily="34" charset="0"/>
                <a:ea typeface="Inter" pitchFamily="34" charset="-122"/>
              </a:rPr>
              <a:t>housing@latech.edu</a:t>
            </a:r>
            <a:endParaRPr lang="en-US" sz="1750" dirty="0"/>
          </a:p>
        </p:txBody>
      </p:sp>
      <p:sp>
        <p:nvSpPr>
          <p:cNvPr id="10" name="Text 7"/>
          <p:cNvSpPr/>
          <p:nvPr/>
        </p:nvSpPr>
        <p:spPr>
          <a:xfrm>
            <a:off x="793789" y="5347810"/>
            <a:ext cx="3501509" cy="2257322"/>
          </a:xfrm>
          <a:prstGeom prst="rect">
            <a:avLst/>
          </a:prstGeom>
          <a:noFill/>
          <a:ln/>
        </p:spPr>
        <p:txBody>
          <a:bodyPr wrap="square" lIns="0" tIns="0" rIns="0" bIns="0" rtlCol="0" anchor="t"/>
          <a:lstStyle/>
          <a:p>
            <a:pPr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Visit the housing portal for more info: </a:t>
            </a:r>
            <a:r>
              <a:rPr lang="en-US" sz="1750" dirty="0">
                <a:solidFill>
                  <a:srgbClr val="272525"/>
                </a:solidFill>
                <a:latin typeface="Inter" pitchFamily="34" charset="0"/>
                <a:ea typeface="Inter" pitchFamily="34" charset="-122"/>
                <a:cs typeface="Inter" pitchFamily="34" charset="-120"/>
                <a:hlinkClick r:id="rId3"/>
              </a:rPr>
              <a:t>https://www.latech.edu/student-life/housing-and-dining/housing/index.php</a:t>
            </a:r>
            <a:endParaRPr lang="en-US" sz="1750" dirty="0">
              <a:solidFill>
                <a:srgbClr val="272525"/>
              </a:solidFill>
              <a:latin typeface="Inter" pitchFamily="34" charset="0"/>
              <a:ea typeface="Inter" pitchFamily="34" charset="-122"/>
              <a:cs typeface="Inter" pitchFamily="34" charset="-120"/>
            </a:endParaRPr>
          </a:p>
        </p:txBody>
      </p:sp>
      <p:pic>
        <p:nvPicPr>
          <p:cNvPr id="7170" name="Picture 2" descr="No photo description available.">
            <a:extLst>
              <a:ext uri="{FF2B5EF4-FFF2-40B4-BE49-F238E27FC236}">
                <a16:creationId xmlns:a16="http://schemas.microsoft.com/office/drawing/2014/main" id="{B3A84C06-9C62-24C0-128D-05A263FBAC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05621" y="1398805"/>
            <a:ext cx="8161140" cy="676293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375</TotalTime>
  <Words>538</Words>
  <Application>Microsoft Office PowerPoint</Application>
  <PresentationFormat>Custom</PresentationFormat>
  <Paragraphs>67</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Inter Light</vt:lpstr>
      <vt:lpstr>Inter Bold</vt:lpstr>
      <vt:lpstr>Arial</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rakesh kumar</dc:creator>
  <cp:lastModifiedBy>rakesh kumar</cp:lastModifiedBy>
  <cp:revision>2</cp:revision>
  <dcterms:created xsi:type="dcterms:W3CDTF">2025-11-23T17:43:57Z</dcterms:created>
  <dcterms:modified xsi:type="dcterms:W3CDTF">2025-11-24T00:01:19Z</dcterms:modified>
</cp:coreProperties>
</file>